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82" r:id="rId3"/>
    <p:sldId id="283" r:id="rId4"/>
    <p:sldId id="287" r:id="rId5"/>
    <p:sldId id="291" r:id="rId6"/>
    <p:sldId id="290" r:id="rId7"/>
    <p:sldId id="289" r:id="rId8"/>
    <p:sldId id="288" r:id="rId9"/>
    <p:sldId id="296" r:id="rId10"/>
    <p:sldId id="350" r:id="rId11"/>
    <p:sldId id="351" r:id="rId12"/>
    <p:sldId id="292" r:id="rId13"/>
    <p:sldId id="293" r:id="rId14"/>
    <p:sldId id="294" r:id="rId15"/>
    <p:sldId id="299" r:id="rId16"/>
    <p:sldId id="301" r:id="rId17"/>
    <p:sldId id="335" r:id="rId18"/>
    <p:sldId id="337" r:id="rId19"/>
    <p:sldId id="336" r:id="rId20"/>
    <p:sldId id="338" r:id="rId21"/>
    <p:sldId id="302" r:id="rId22"/>
    <p:sldId id="303" r:id="rId23"/>
    <p:sldId id="304" r:id="rId24"/>
    <p:sldId id="306" r:id="rId25"/>
    <p:sldId id="307" r:id="rId26"/>
    <p:sldId id="308" r:id="rId27"/>
    <p:sldId id="309" r:id="rId28"/>
    <p:sldId id="316" r:id="rId29"/>
    <p:sldId id="310" r:id="rId30"/>
    <p:sldId id="347" r:id="rId31"/>
    <p:sldId id="348" r:id="rId32"/>
    <p:sldId id="349" r:id="rId33"/>
    <p:sldId id="315" r:id="rId34"/>
    <p:sldId id="319" r:id="rId35"/>
    <p:sldId id="321" r:id="rId36"/>
    <p:sldId id="322" r:id="rId37"/>
    <p:sldId id="323" r:id="rId38"/>
    <p:sldId id="334" r:id="rId39"/>
    <p:sldId id="324" r:id="rId40"/>
    <p:sldId id="326" r:id="rId41"/>
    <p:sldId id="327" r:id="rId42"/>
    <p:sldId id="328" r:id="rId43"/>
    <p:sldId id="330" r:id="rId44"/>
    <p:sldId id="331" r:id="rId45"/>
    <p:sldId id="329" r:id="rId46"/>
    <p:sldId id="332" r:id="rId47"/>
    <p:sldId id="333" r:id="rId48"/>
    <p:sldId id="342" r:id="rId49"/>
    <p:sldId id="343" r:id="rId50"/>
    <p:sldId id="353" r:id="rId51"/>
    <p:sldId id="280" r:id="rId52"/>
    <p:sldId id="346" r:id="rId53"/>
    <p:sldId id="312" r:id="rId54"/>
    <p:sldId id="317" r:id="rId55"/>
    <p:sldId id="339" r:id="rId56"/>
    <p:sldId id="345" r:id="rId57"/>
    <p:sldId id="340" r:id="rId58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2B"/>
    <a:srgbClr val="020000"/>
    <a:srgbClr val="FFFFFF"/>
    <a:srgbClr val="9D9D9D"/>
    <a:srgbClr val="5D85C3"/>
    <a:srgbClr val="B90F22"/>
    <a:srgbClr val="D7DAE3"/>
    <a:srgbClr val="A6A6A6"/>
    <a:srgbClr val="000000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4484" autoAdjust="0"/>
  </p:normalViewPr>
  <p:slideViewPr>
    <p:cSldViewPr snapToObjects="1">
      <p:cViewPr varScale="1">
        <p:scale>
          <a:sx n="105" d="100"/>
          <a:sy n="105" d="100"/>
        </p:scale>
        <p:origin x="2454" y="114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5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C38BEAA7-DD50-428C-ADE4-7E2F1B0A285E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/</a:t>
            </a:r>
            <a:r>
              <a:rPr lang="de-DE" dirty="0" err="1"/>
              <a:t>extrapolation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4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58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445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529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inductive</a:t>
            </a:r>
            <a:r>
              <a:rPr lang="de-DE" dirty="0"/>
              <a:t> Bias and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architecture</a:t>
            </a:r>
            <a:r>
              <a:rPr lang="de-DE" dirty="0"/>
              <a:t> &amp;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056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inductive</a:t>
            </a:r>
            <a:r>
              <a:rPr lang="de-DE" dirty="0"/>
              <a:t> Bias and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architecture</a:t>
            </a:r>
            <a:r>
              <a:rPr lang="de-DE" dirty="0"/>
              <a:t> &amp;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49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590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575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70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494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79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BAR GRAPH AXIS LABEL!!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77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399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108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491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662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19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095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523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770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027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66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!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853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474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019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inductive</a:t>
            </a:r>
            <a:r>
              <a:rPr lang="de-DE" dirty="0"/>
              <a:t> Bias and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architecture</a:t>
            </a:r>
            <a:r>
              <a:rPr lang="de-DE" dirty="0"/>
              <a:t> &amp;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844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288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489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7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27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12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151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854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219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20.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24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C7D837E-DAAD-4CD9-B9CF-E4498BF16677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52713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Agendapunkt</a:t>
            </a:r>
            <a:r>
              <a:rPr lang="en-GB" noProof="0" dirty="0"/>
              <a:t> / </a:t>
            </a:r>
            <a:r>
              <a:rPr lang="en-GB" noProof="0" dirty="0" err="1"/>
              <a:t>Kapitelthema</a:t>
            </a:r>
            <a:endParaRPr lang="en-GB" noProof="0" dirty="0"/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46699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 dirty="0" err="1"/>
              <a:t>Formatvorlagen</a:t>
            </a:r>
            <a:r>
              <a:rPr lang="en-GB" noProof="0" dirty="0"/>
              <a:t> des </a:t>
            </a:r>
            <a:r>
              <a:rPr lang="en-GB" noProof="0" dirty="0" err="1"/>
              <a:t>Textmasters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4461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446180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GB" noProof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40904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en-GB" noProof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B776-BD87-4A81-B0AC-E9ED3182A9FF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4410" y="93417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Erste</a:t>
            </a:r>
            <a:r>
              <a:rPr lang="en-GB" noProof="0" dirty="0"/>
              <a:t> Ebene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"/>
          <p:cNvSpPr>
            <a:spLocks noGrp="1"/>
          </p:cNvSpPr>
          <p:nvPr>
            <p:ph type="pic" sz="quarter" idx="14" hasCustomPrompt="1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Hier </a:t>
            </a:r>
            <a:r>
              <a:rPr lang="de-DE" dirty="0" err="1"/>
              <a:t>Sublogo</a:t>
            </a:r>
            <a:r>
              <a:rPr lang="de-DE" dirty="0"/>
              <a:t> platzieren</a:t>
            </a:r>
          </a:p>
        </p:txBody>
      </p: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98FB-6C64-8B44-93CB-335C8026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en-GB" noProof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C337-9C6B-473C-B473-BDE4CF66669A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9A91-D1F9-42A0-A1CB-5DF562A7248F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FB4C96E-5C78-4C09-A8D4-8F948C15034E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AAC4076-EC7F-441E-9ED4-EEE576E426E4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20817B3-F19C-4B98-BBED-6F1532C3BDAE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8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fld id="{860698C9-39A5-41C7-A518-1A5340083AD3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noProof="0"/>
              <a:t>Titelmasterformat </a:t>
            </a:r>
            <a:r>
              <a:rPr lang="en-GB" noProof="0"/>
              <a:t>durch Klicken bearbeiten</a:t>
            </a:r>
            <a:endParaRPr lang="en-GB" altLang="de-DE" noProof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Maschinenbau | CPS | Fabian Roth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all" spc="200" baseline="0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9.sv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24.svg"/><Relationship Id="rId12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7.svg"/><Relationship Id="rId7" Type="http://schemas.openxmlformats.org/officeDocument/2006/relationships/image" Target="../media/image12.svg"/><Relationship Id="rId12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sv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1.svg"/><Relationship Id="rId4" Type="http://schemas.openxmlformats.org/officeDocument/2006/relationships/image" Target="../media/image8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8071E2-303E-8336-D123-4F296B5C9A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D837E-DAAD-4CD9-B9CF-E4498BF16677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BDAE9D-1478-7DDB-675E-F336551EA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8381BB-500E-1B83-8B95-343276E5D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Maschinenbau | CPS | Fabian Roth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82A8A1-EC02-DAA6-AD71-86A362C3C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Fabian Roth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84C88-91E0-2F3B-198E-51FDEF3CE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Task 2&amp;3: </a:t>
            </a:r>
            <a:r>
              <a:rPr lang="en-US" dirty="0" err="1"/>
              <a:t>Hyperelasticity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9B5049A-0E75-60C2-6824-DC7B5552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923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ABE5A-B23F-BAAD-1284-86F90F76A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</a:t>
            </a:r>
            <a:endParaRPr lang="en-GB" dirty="0"/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D13612-A0CA-90DA-85BA-D3365237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A4497-F0CA-96A4-5ABC-66957CF9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EEC8C9-35AC-4C7C-C728-4C986B62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976224"/>
            <a:ext cx="5482789" cy="39147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8A0AC-57A8-1035-F37C-3B234A1F2061}"/>
              </a:ext>
            </a:extLst>
          </p:cNvPr>
          <p:cNvSpPr txBox="1"/>
          <p:nvPr/>
        </p:nvSpPr>
        <p:spPr>
          <a:xfrm>
            <a:off x="7464152" y="2242971"/>
            <a:ext cx="32415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3"/>
              </a:buBlip>
            </a:pPr>
            <a:r>
              <a:rPr lang="en-US" sz="2400" dirty="0"/>
              <a:t>Objectivity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DC39041-9B2A-DBBC-48B6-545B5B8C7A63}"/>
              </a:ext>
            </a:extLst>
          </p:cNvPr>
          <p:cNvSpPr/>
          <p:nvPr/>
        </p:nvSpPr>
        <p:spPr>
          <a:xfrm>
            <a:off x="1782376" y="3408510"/>
            <a:ext cx="805376" cy="1008042"/>
          </a:xfrm>
          <a:prstGeom prst="roundRect">
            <a:avLst/>
          </a:prstGeom>
          <a:noFill/>
          <a:ln>
            <a:solidFill>
              <a:srgbClr val="FFA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8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ABE5A-B23F-BAAD-1284-86F90F76A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</a:t>
            </a:r>
            <a:endParaRPr lang="en-GB" dirty="0"/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D13612-A0CA-90DA-85BA-D3365237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A4497-F0CA-96A4-5ABC-66957CF9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EEC8C9-35AC-4C7C-C728-4C986B62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976224"/>
            <a:ext cx="5482789" cy="39147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8A0AC-57A8-1035-F37C-3B234A1F2061}"/>
              </a:ext>
            </a:extLst>
          </p:cNvPr>
          <p:cNvSpPr txBox="1"/>
          <p:nvPr/>
        </p:nvSpPr>
        <p:spPr>
          <a:xfrm>
            <a:off x="7464152" y="2242971"/>
            <a:ext cx="369844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3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Polyconvexity/Ellipticity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Normalization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Growth Condition</a:t>
            </a:r>
          </a:p>
        </p:txBody>
      </p:sp>
    </p:spTree>
    <p:extLst>
      <p:ext uri="{BB962C8B-B14F-4D97-AF65-F5344CB8AC3E}">
        <p14:creationId xmlns:p14="http://schemas.microsoft.com/office/powerpoint/2010/main" val="3973166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</a:t>
            </a:r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12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091069" y="1682575"/>
            <a:ext cx="9427371" cy="4986785"/>
            <a:chOff x="1596017" y="1688468"/>
            <a:chExt cx="8999966" cy="476070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596017" y="1812556"/>
              <a:ext cx="8999966" cy="4636613"/>
              <a:chOff x="623392" y="1727679"/>
              <a:chExt cx="8999966" cy="4636613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92" y="1963298"/>
                <a:ext cx="5910277" cy="3941989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5006" y="1727679"/>
                <a:ext cx="3168352" cy="4636613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688468"/>
              <a:ext cx="5042003" cy="49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3 Instances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9    Epochs: 4000    Learn rate: 0.005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04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 - </a:t>
            </a:r>
            <a:r>
              <a:rPr lang="en-US" dirty="0"/>
              <a:t>Biaxial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1DBE5A-6697-3375-FFC1-E071098D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1812556"/>
            <a:ext cx="3318816" cy="48568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6248F3-1E91-B3B6-6573-EDD5A696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/>
          <a:stretch/>
        </p:blipFill>
        <p:spPr>
          <a:xfrm>
            <a:off x="1497324" y="1812556"/>
            <a:ext cx="5393447" cy="420877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0429AF7-48F1-B4DC-7AAD-BCCE74E6E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202" y="3549188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6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 - Mixed Test</a:t>
            </a:r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1DBE5A-6697-3375-FFC1-E071098D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1812556"/>
            <a:ext cx="3318816" cy="48568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6248F3-1E91-B3B6-6573-EDD5A696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7"/>
          <a:stretch/>
        </p:blipFill>
        <p:spPr>
          <a:xfrm>
            <a:off x="1497324" y="1916832"/>
            <a:ext cx="5393447" cy="410385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E977868-FE4C-7324-F91A-66AECE43F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202" y="3549188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Naive Model - Loss weighting strategy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15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091069" y="1812556"/>
            <a:ext cx="9427370" cy="4856804"/>
            <a:chOff x="1596017" y="1812556"/>
            <a:chExt cx="8999965" cy="463661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596017" y="1812556"/>
              <a:ext cx="8999965" cy="4636613"/>
              <a:chOff x="623392" y="1727679"/>
              <a:chExt cx="8999965" cy="4636613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3392" y="1963298"/>
                <a:ext cx="5910277" cy="3941988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727679"/>
                <a:ext cx="3168351" cy="4636613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71786"/>
              <a:ext cx="5281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9    Epochs: 4000    Learn rate: 0.005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69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833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2415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70DA52F-3057-F2AA-08E2-DB4C6932424D}"/>
              </a:ext>
            </a:extLst>
          </p:cNvPr>
          <p:cNvSpPr/>
          <p:nvPr/>
        </p:nvSpPr>
        <p:spPr>
          <a:xfrm>
            <a:off x="1199456" y="1988841"/>
            <a:ext cx="1944216" cy="3881608"/>
          </a:xfrm>
          <a:prstGeom prst="roundRect">
            <a:avLst/>
          </a:prstGeom>
          <a:noFill/>
          <a:ln>
            <a:solidFill>
              <a:srgbClr val="FFA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8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2415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27F6384-CF3D-E2A0-94C8-0C99FCBAE0D2}"/>
              </a:ext>
            </a:extLst>
          </p:cNvPr>
          <p:cNvSpPr/>
          <p:nvPr/>
        </p:nvSpPr>
        <p:spPr>
          <a:xfrm>
            <a:off x="5321056" y="3723362"/>
            <a:ext cx="1381496" cy="674902"/>
          </a:xfrm>
          <a:prstGeom prst="roundRect">
            <a:avLst/>
          </a:prstGeom>
          <a:noFill/>
          <a:ln>
            <a:solidFill>
              <a:srgbClr val="FFA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39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69844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Polyconvexity/Ellipticity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70DA52F-3057-F2AA-08E2-DB4C6932424D}"/>
              </a:ext>
            </a:extLst>
          </p:cNvPr>
          <p:cNvSpPr/>
          <p:nvPr/>
        </p:nvSpPr>
        <p:spPr>
          <a:xfrm>
            <a:off x="1199455" y="1988841"/>
            <a:ext cx="4125019" cy="3881608"/>
          </a:xfrm>
          <a:prstGeom prst="roundRect">
            <a:avLst>
              <a:gd name="adj" fmla="val 6606"/>
            </a:avLst>
          </a:prstGeom>
          <a:noFill/>
          <a:ln>
            <a:solidFill>
              <a:srgbClr val="FFA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76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024C2D-9B8D-5B1B-D1AF-D647E6CE9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692" y="2848651"/>
            <a:ext cx="4439307" cy="307777"/>
          </a:xfrm>
        </p:spPr>
        <p:txBody>
          <a:bodyPr/>
          <a:lstStyle/>
          <a:p>
            <a:r>
              <a:rPr lang="en-US" sz="2000" b="1" dirty="0"/>
              <a:t>Data preparation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207C74-FDFF-69A1-5F40-CDE501E47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435" y="946699"/>
            <a:ext cx="9594652" cy="428831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AC230C9-08AB-A23E-418A-27222026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D3A908-F87A-7443-3210-3F002D270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7B275A0-F0EC-2FB5-C181-5E45D39B3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376" y="2733460"/>
            <a:ext cx="960587" cy="538161"/>
          </a:xfrm>
        </p:spPr>
        <p:txBody>
          <a:bodyPr/>
          <a:lstStyle/>
          <a:p>
            <a:r>
              <a:rPr lang="de-DE" dirty="0"/>
              <a:t>2.1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72795C-604F-859F-2EE4-C8B9FE864D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376" y="3434500"/>
            <a:ext cx="960587" cy="538161"/>
          </a:xfrm>
        </p:spPr>
        <p:txBody>
          <a:bodyPr/>
          <a:lstStyle/>
          <a:p>
            <a:r>
              <a:rPr lang="de-DE" dirty="0"/>
              <a:t>2.2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FC5D023-1FE3-58FC-3FDE-8F584EE675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376" y="4074580"/>
            <a:ext cx="960587" cy="538161"/>
          </a:xfrm>
        </p:spPr>
        <p:txBody>
          <a:bodyPr/>
          <a:lstStyle/>
          <a:p>
            <a:r>
              <a:rPr lang="de-DE" dirty="0"/>
              <a:t>2.3</a:t>
            </a:r>
            <a:endParaRPr lang="en-GB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3071849-E0D3-AD9B-F9BC-70BF4593DB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376" y="4752760"/>
            <a:ext cx="960587" cy="538161"/>
          </a:xfrm>
        </p:spPr>
        <p:txBody>
          <a:bodyPr/>
          <a:lstStyle/>
          <a:p>
            <a:r>
              <a:rPr lang="de-DE" dirty="0"/>
              <a:t>2.4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528F32-2B06-15CF-0A4D-2E05D4496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376" y="5446180"/>
            <a:ext cx="960587" cy="538161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08D1B31-D21A-22EA-FA9D-10246B0FA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56693" y="3520575"/>
            <a:ext cx="4439307" cy="307777"/>
          </a:xfrm>
        </p:spPr>
        <p:txBody>
          <a:bodyPr/>
          <a:lstStyle/>
          <a:p>
            <a:r>
              <a:rPr lang="en-US" sz="2000" b="1" dirty="0"/>
              <a:t>Naive model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E61E65-489A-EAC8-B55C-85F5D0C8B7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693" y="4193746"/>
            <a:ext cx="4439307" cy="307777"/>
          </a:xfrm>
        </p:spPr>
        <p:txBody>
          <a:bodyPr/>
          <a:lstStyle/>
          <a:p>
            <a:r>
              <a:rPr lang="en-US" sz="2000" b="1" dirty="0"/>
              <a:t>Physics-augmented model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689A65D-57F7-E74B-D153-16CD474CEF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56693" y="4866917"/>
            <a:ext cx="4439307" cy="615553"/>
          </a:xfrm>
        </p:spPr>
        <p:txBody>
          <a:bodyPr/>
          <a:lstStyle/>
          <a:p>
            <a:r>
              <a:rPr lang="en-GB" sz="2000" b="1" dirty="0"/>
              <a:t>Concentric sampled deformation gradients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182050D-4614-7570-F433-56FDF2965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E6EFF58-AE30-4A8D-3E86-4CF6401A37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14762" y="2848651"/>
            <a:ext cx="4439307" cy="307777"/>
          </a:xfrm>
        </p:spPr>
        <p:txBody>
          <a:bodyPr/>
          <a:lstStyle/>
          <a:p>
            <a:r>
              <a:rPr lang="en-GB" sz="2000" b="1" dirty="0"/>
              <a:t>Invariant-based model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4C36EA7-44B9-AAF4-DC0C-D6B6EAFA4E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37445" y="2733460"/>
            <a:ext cx="960587" cy="538161"/>
          </a:xfrm>
        </p:spPr>
        <p:txBody>
          <a:bodyPr/>
          <a:lstStyle/>
          <a:p>
            <a:r>
              <a:rPr lang="de-DE" dirty="0"/>
              <a:t>3.1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79976B0-62F0-887A-2E31-E8F6A5BBB0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7445" y="3434500"/>
            <a:ext cx="960587" cy="538161"/>
          </a:xfrm>
        </p:spPr>
        <p:txBody>
          <a:bodyPr/>
          <a:lstStyle/>
          <a:p>
            <a:r>
              <a:rPr lang="de-DE" dirty="0"/>
              <a:t>3.2</a:t>
            </a:r>
            <a:endParaRPr lang="en-GB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4162CA8-4291-E3E7-E0AC-F0D749C5AE5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7445" y="4074580"/>
            <a:ext cx="960587" cy="538161"/>
          </a:xfrm>
        </p:spPr>
        <p:txBody>
          <a:bodyPr/>
          <a:lstStyle/>
          <a:p>
            <a:r>
              <a:rPr lang="de-DE" dirty="0"/>
              <a:t>3.3</a:t>
            </a:r>
            <a:endParaRPr lang="en-GB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296CC82-8A35-37D3-452D-A17A1A8CB7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7445" y="4752760"/>
            <a:ext cx="960587" cy="53816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B3087EE-6015-C165-225A-607D6BC29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C69EE08-02C7-815B-A797-3892BBFD52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14762" y="3521822"/>
            <a:ext cx="4439307" cy="307777"/>
          </a:xfrm>
        </p:spPr>
        <p:txBody>
          <a:bodyPr/>
          <a:lstStyle/>
          <a:p>
            <a:r>
              <a:rPr lang="en-GB" sz="2000" b="1" dirty="0"/>
              <a:t>Deformation-gradient based model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7B52021-2DD6-F370-04D8-EA72200630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4762" y="4194993"/>
            <a:ext cx="4439307" cy="307777"/>
          </a:xfrm>
        </p:spPr>
        <p:txBody>
          <a:bodyPr/>
          <a:lstStyle/>
          <a:p>
            <a:r>
              <a:rPr lang="en-GB" sz="2000" b="1" dirty="0"/>
              <a:t>Data augmentation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14D91125-1277-5D23-EADD-948F3B71C8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14762" y="4868164"/>
            <a:ext cx="4439307" cy="307777"/>
          </a:xfrm>
        </p:spPr>
        <p:txBody>
          <a:bodyPr/>
          <a:lstStyle/>
          <a:p>
            <a:endParaRPr lang="en-GB" sz="2000" b="1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8C3BC4-3694-630E-E41D-7FF6104C0F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8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69844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Polyconvexity/Ellipticity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Normalization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Growth Condition</a:t>
            </a:r>
          </a:p>
        </p:txBody>
      </p:sp>
    </p:spTree>
    <p:extLst>
      <p:ext uri="{BB962C8B-B14F-4D97-AF65-F5344CB8AC3E}">
        <p14:creationId xmlns:p14="http://schemas.microsoft.com/office/powerpoint/2010/main" val="257905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21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463084" y="1665816"/>
            <a:ext cx="9385444" cy="5003543"/>
            <a:chOff x="1636042" y="1672469"/>
            <a:chExt cx="8959940" cy="4776699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636042" y="1812556"/>
              <a:ext cx="8959940" cy="4636612"/>
              <a:chOff x="663417" y="1727679"/>
              <a:chExt cx="8959940" cy="4636612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3417" y="1909775"/>
                <a:ext cx="5830227" cy="3941988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727679"/>
                <a:ext cx="3168351" cy="4636612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300181" y="1672469"/>
              <a:ext cx="5042003" cy="49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3 Instances    Trained on: P and W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1    Epochs: 4000    Learn rate: 0.005</a:t>
              </a: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</p:spTree>
    <p:extLst>
      <p:ext uri="{BB962C8B-B14F-4D97-AF65-F5344CB8AC3E}">
        <p14:creationId xmlns:p14="http://schemas.microsoft.com/office/powerpoint/2010/main" val="2767032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22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0089" y="1495755"/>
            <a:ext cx="10518439" cy="5173604"/>
            <a:chOff x="-418212" y="1425241"/>
            <a:chExt cx="10041569" cy="49390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18212" y="1425241"/>
              <a:ext cx="6911855" cy="4339084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006" y="1727679"/>
              <a:ext cx="3168351" cy="4636612"/>
            </a:xfrm>
            <a:prstGeom prst="rect">
              <a:avLst/>
            </a:prstGeom>
          </p:spPr>
        </p:pic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A8D22743-F4D1-A6DF-DF25-34DFF1A30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816" y="2623396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9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23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0089" y="1495755"/>
            <a:ext cx="10518439" cy="5173604"/>
            <a:chOff x="-418212" y="1425241"/>
            <a:chExt cx="10041569" cy="49390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18212" y="1425241"/>
              <a:ext cx="6911855" cy="433908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006" y="1727679"/>
              <a:ext cx="3168351" cy="4636612"/>
            </a:xfrm>
            <a:prstGeom prst="rect">
              <a:avLst/>
            </a:prstGeom>
          </p:spPr>
        </p:pic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300DCEA-C067-643B-F117-1E98A0992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816" y="2623396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41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Strategies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700808"/>
            <a:ext cx="3719673" cy="46437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BE7D50-32C1-6AE2-862B-201F5AD6C758}"/>
              </a:ext>
            </a:extLst>
          </p:cNvPr>
          <p:cNvSpPr txBox="1"/>
          <p:nvPr/>
        </p:nvSpPr>
        <p:spPr>
          <a:xfrm>
            <a:off x="4548400" y="5706119"/>
            <a:ext cx="5281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2 Instances    Evaluated on all Load Cases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773BD9-D7A2-1F09-EE0A-9FDD3685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18" y="3681382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5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Strategies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288" y="1700808"/>
            <a:ext cx="3719672" cy="46437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E565AFB-7B89-FEBA-4AAE-2D4B75CE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96" y="1553945"/>
            <a:ext cx="6615518" cy="415217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842069E-C80A-7E49-2E24-80F1BAC8D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18" y="3681382"/>
            <a:ext cx="197811" cy="68264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75E5FB-9CAE-E285-DBC9-8C9A44E3D9A6}"/>
              </a:ext>
            </a:extLst>
          </p:cNvPr>
          <p:cNvSpPr txBox="1"/>
          <p:nvPr/>
        </p:nvSpPr>
        <p:spPr>
          <a:xfrm>
            <a:off x="4548400" y="5706119"/>
            <a:ext cx="5281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2 Instances    Evaluated on all Load Cases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</p:spTree>
    <p:extLst>
      <p:ext uri="{BB962C8B-B14F-4D97-AF65-F5344CB8AC3E}">
        <p14:creationId xmlns:p14="http://schemas.microsoft.com/office/powerpoint/2010/main" val="541832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Strategies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4" y="1700809"/>
            <a:ext cx="3719672" cy="46437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E565AFB-7B89-FEBA-4AAE-2D4B75CE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795" y="1553945"/>
            <a:ext cx="6614120" cy="415217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76BB87C-ECE0-B901-9A7E-61C27314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18" y="3681382"/>
            <a:ext cx="197811" cy="6826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36FDF0-C2E4-129E-8692-C0C9CD8AB41B}"/>
              </a:ext>
            </a:extLst>
          </p:cNvPr>
          <p:cNvSpPr txBox="1"/>
          <p:nvPr/>
        </p:nvSpPr>
        <p:spPr>
          <a:xfrm>
            <a:off x="4548400" y="5706119"/>
            <a:ext cx="5281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2 Instances    Evaluated on all Load Cases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</p:spTree>
    <p:extLst>
      <p:ext uri="{BB962C8B-B14F-4D97-AF65-F5344CB8AC3E}">
        <p14:creationId xmlns:p14="http://schemas.microsoft.com/office/powerpoint/2010/main" val="2246695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Strategies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4" y="1700809"/>
            <a:ext cx="3719672" cy="46437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E565AFB-7B89-FEBA-4AAE-2D4B75CE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795" y="1553945"/>
            <a:ext cx="6614120" cy="415217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F1579CB3-C9A2-E4AA-0586-317AA650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18" y="3681382"/>
            <a:ext cx="197811" cy="6826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553120C-DBC9-2E71-104D-AB59C90E75F4}"/>
              </a:ext>
            </a:extLst>
          </p:cNvPr>
          <p:cNvSpPr txBox="1"/>
          <p:nvPr/>
        </p:nvSpPr>
        <p:spPr>
          <a:xfrm>
            <a:off x="4548400" y="5706119"/>
            <a:ext cx="5281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2 Instances    Evaluated on all Load Cases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</p:spTree>
    <p:extLst>
      <p:ext uri="{BB962C8B-B14F-4D97-AF65-F5344CB8AC3E}">
        <p14:creationId xmlns:p14="http://schemas.microsoft.com/office/powerpoint/2010/main" val="139501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Single Load Case Training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75AEA9-56FF-21FD-567E-ADD64817D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7198" y="2134578"/>
            <a:ext cx="6317819" cy="42615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DA5C2CD-208D-D551-CB49-20F47E111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2" y="4694587"/>
            <a:ext cx="1716776" cy="120885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515FB38-9258-E5CA-F774-5CA5AB900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2" y="3429000"/>
            <a:ext cx="1716776" cy="120885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DCBDC85-16ED-F02F-0240-6162C5173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220143"/>
            <a:ext cx="1717822" cy="120885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390D45F-FC40-F8E7-D0A6-50BD2F6BA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216" y="3432890"/>
            <a:ext cx="1716776" cy="120885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393F4D2-0162-77BB-7995-F1A41BE63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608" y="2224033"/>
            <a:ext cx="1716776" cy="120885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4E78C3-0DB4-6D6C-DE52-294A99954CDF}"/>
              </a:ext>
            </a:extLst>
          </p:cNvPr>
          <p:cNvSpPr txBox="1"/>
          <p:nvPr/>
        </p:nvSpPr>
        <p:spPr>
          <a:xfrm>
            <a:off x="8426175" y="4946718"/>
            <a:ext cx="3623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5 Instances each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 16, 16, 1  Epochs: 10,000  Learning rate: 0.003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Trained on: P and W</a:t>
            </a:r>
          </a:p>
        </p:txBody>
      </p:sp>
    </p:spTree>
    <p:extLst>
      <p:ext uri="{BB962C8B-B14F-4D97-AF65-F5344CB8AC3E}">
        <p14:creationId xmlns:p14="http://schemas.microsoft.com/office/powerpoint/2010/main" val="148578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7" name="Grafik 6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0B1AE369-3B23-6E83-DB26-673839CE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104874"/>
            <a:ext cx="6347042" cy="447468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F12B6CE-C23C-4D24-CC34-4572587B1874}"/>
              </a:ext>
            </a:extLst>
          </p:cNvPr>
          <p:cNvSpPr txBox="1"/>
          <p:nvPr/>
        </p:nvSpPr>
        <p:spPr>
          <a:xfrm>
            <a:off x="7009284" y="2385064"/>
            <a:ext cx="3623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ICNN: Layers: 8, 8, 1  Epochs: 300  Learn rate: 0.002  Batch size: 32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FFNN: Layers: 32, 32, 16, 9  Epochs: 6000  Learning rate: 0.002  Batch size: 512</a:t>
            </a:r>
          </a:p>
        </p:txBody>
      </p:sp>
    </p:spTree>
    <p:extLst>
      <p:ext uri="{BB962C8B-B14F-4D97-AF65-F5344CB8AC3E}">
        <p14:creationId xmlns:p14="http://schemas.microsoft.com/office/powerpoint/2010/main" val="100577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27801781-7417-C100-3151-CA42D34FAA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Hyperelasticity</a:t>
            </a:r>
            <a:r>
              <a:rPr lang="en-GB" dirty="0"/>
              <a:t> I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4B7DAA7E-A772-E60E-65C4-E1C662CB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E1455-4D20-03EC-F15C-114D5DEA8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067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30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2C5BF14-AF27-E5AD-B7BB-F0D07E211CE3}"/>
              </a:ext>
            </a:extLst>
          </p:cNvPr>
          <p:cNvGrpSpPr/>
          <p:nvPr/>
        </p:nvGrpSpPr>
        <p:grpSpPr>
          <a:xfrm>
            <a:off x="1725709" y="2129059"/>
            <a:ext cx="9363247" cy="4464018"/>
            <a:chOff x="1657233" y="1647125"/>
            <a:chExt cx="8938749" cy="426163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72264EEF-4173-B5EA-7E11-AC8F15AF8CF4}"/>
                </a:ext>
              </a:extLst>
            </p:cNvPr>
            <p:cNvGrpSpPr/>
            <p:nvPr/>
          </p:nvGrpSpPr>
          <p:grpSpPr>
            <a:xfrm>
              <a:off x="1657233" y="2009099"/>
              <a:ext cx="8938749" cy="3899661"/>
              <a:chOff x="684608" y="1924222"/>
              <a:chExt cx="8938749" cy="3899661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ADB0D9D7-F86C-E07B-0DF2-25BF13184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4608" y="1937657"/>
                <a:ext cx="5787844" cy="3886226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4AEC386-5892-CD3D-B1C7-CB0F28450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924222"/>
                <a:ext cx="3168351" cy="3719759"/>
              </a:xfrm>
              <a:prstGeom prst="rect">
                <a:avLst/>
              </a:prstGeom>
            </p:spPr>
          </p:pic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C0B136-4525-123D-7FCE-48483BCBACAD}"/>
                </a:ext>
              </a:extLst>
            </p:cNvPr>
            <p:cNvSpPr txBox="1"/>
            <p:nvPr/>
          </p:nvSpPr>
          <p:spPr>
            <a:xfrm>
              <a:off x="2296167" y="1647125"/>
              <a:ext cx="7616138" cy="49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ICNN: Layers: 8, 8, 1  Epochs: 300  Learn rate: 0.002 Batch size: 32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FFNN: Layers: 32, 32, 16, 9  Epochs: 6000  Learning rate: 0.002  Batch size: 512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3949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80/20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42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Load Case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BC2E95-9CB5-0E1B-E28F-D3930669DBC3}"/>
              </a:ext>
            </a:extLst>
          </p:cNvPr>
          <p:cNvSpPr txBox="1"/>
          <p:nvPr/>
        </p:nvSpPr>
        <p:spPr>
          <a:xfrm>
            <a:off x="3503712" y="1710586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+mj-lt"/>
              </a:rPr>
              <a:t>ICNN</a:t>
            </a:r>
            <a:endParaRPr lang="en-GB" dirty="0">
              <a:latin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31F459-C47B-61AE-2199-69EC879DE273}"/>
              </a:ext>
            </a:extLst>
          </p:cNvPr>
          <p:cNvSpPr txBox="1"/>
          <p:nvPr/>
        </p:nvSpPr>
        <p:spPr>
          <a:xfrm>
            <a:off x="8400256" y="17105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+mj-lt"/>
              </a:rPr>
              <a:t>FFNN</a:t>
            </a:r>
            <a:endParaRPr lang="en-GB" dirty="0">
              <a:latin typeface="+mj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6164B1-B617-CFDE-D773-499D13F0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/>
        </p:blipFill>
        <p:spPr>
          <a:xfrm>
            <a:off x="1512287" y="2104874"/>
            <a:ext cx="4896281" cy="422061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911B02C-AE1E-A389-5D03-A29C09452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/>
        </p:blipFill>
        <p:spPr>
          <a:xfrm>
            <a:off x="6408569" y="2104873"/>
            <a:ext cx="4896281" cy="422061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3949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80/20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8771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Test Load Case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0F770E-D48D-88BA-7426-41F554B828D8}"/>
              </a:ext>
            </a:extLst>
          </p:cNvPr>
          <p:cNvSpPr txBox="1"/>
          <p:nvPr/>
        </p:nvSpPr>
        <p:spPr>
          <a:xfrm>
            <a:off x="3503712" y="1710586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+mj-lt"/>
              </a:rPr>
              <a:t>ICNN</a:t>
            </a:r>
            <a:endParaRPr lang="en-GB" dirty="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3505F7-CAE6-6A85-83CB-D05245EFD2E2}"/>
              </a:ext>
            </a:extLst>
          </p:cNvPr>
          <p:cNvSpPr txBox="1"/>
          <p:nvPr/>
        </p:nvSpPr>
        <p:spPr>
          <a:xfrm>
            <a:off x="8400256" y="17105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+mj-lt"/>
              </a:rPr>
              <a:t>FFNN</a:t>
            </a:r>
            <a:endParaRPr lang="en-GB" dirty="0">
              <a:latin typeface="+mj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7F2448-2609-B6DB-86CA-1F20F0F72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/>
        </p:blipFill>
        <p:spPr>
          <a:xfrm>
            <a:off x="1512287" y="2104874"/>
            <a:ext cx="4896281" cy="42206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F4C5420-3513-9DB2-4BA5-9FB2741B0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/>
        </p:blipFill>
        <p:spPr>
          <a:xfrm>
            <a:off x="6408569" y="2104873"/>
            <a:ext cx="4896281" cy="422061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3949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80/20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6059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153D89-766E-78E8-9A88-FBC11277D4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Hyperelasticity</a:t>
            </a:r>
            <a:r>
              <a:rPr lang="en-GB" dirty="0"/>
              <a:t> II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56712B-B947-CCFF-72AA-2721D846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078D4A-4F97-5135-A2BC-4B8F0ACC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2876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34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970836" y="1608436"/>
            <a:ext cx="10250327" cy="4954833"/>
            <a:chOff x="1639316" y="1626219"/>
            <a:chExt cx="9785612" cy="4730197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639316" y="1739539"/>
              <a:ext cx="9785612" cy="4616877"/>
              <a:chOff x="666691" y="1654662"/>
              <a:chExt cx="9785612" cy="4616877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6691" y="1909775"/>
                <a:ext cx="5823678" cy="3941989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37547" y="1654662"/>
                <a:ext cx="4014756" cy="4616877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30346" y="1626219"/>
              <a:ext cx="5042003" cy="49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3 Instances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1    Epochs: 4000    Learn rate: 0.005</a:t>
              </a: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68F2F5B-34E7-2C3B-A51B-8FA4E48C9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30" y="309025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35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212409" y="1632714"/>
            <a:ext cx="11008754" cy="4930557"/>
            <a:chOff x="-57351" y="1564518"/>
            <a:chExt cx="10509654" cy="470702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7" y="1654662"/>
              <a:ext cx="4014756" cy="4616877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57351" y="1564518"/>
              <a:ext cx="6611392" cy="4143454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434" y="952713"/>
            <a:ext cx="10010037" cy="1152161"/>
          </a:xfrm>
        </p:spPr>
        <p:txBody>
          <a:bodyPr/>
          <a:lstStyle/>
          <a:p>
            <a:r>
              <a:rPr lang="en-GB" dirty="0"/>
              <a:t>Invariant-based model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E5A5F54-439E-0BAE-E61B-10151422C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30" y="309025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9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36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212409" y="1633172"/>
            <a:ext cx="11008754" cy="4930099"/>
            <a:chOff x="-57351" y="1564955"/>
            <a:chExt cx="10509654" cy="470658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7" y="1654662"/>
              <a:ext cx="4014756" cy="4616877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57351" y="1564955"/>
              <a:ext cx="6611392" cy="4142579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52FCCA4-D62D-FA89-2DB3-E9E7BBA01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30" y="309025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39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1DBE5A-6697-3375-FFC1-E071098D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5748" y="1727139"/>
            <a:ext cx="4205415" cy="4836132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258597D-8AFD-207E-BA69-7ED2810DA922}"/>
              </a:ext>
            </a:extLst>
          </p:cNvPr>
          <p:cNvSpPr txBox="1"/>
          <p:nvPr/>
        </p:nvSpPr>
        <p:spPr>
          <a:xfrm>
            <a:off x="1159872" y="1868869"/>
            <a:ext cx="5752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Possible reasons for bad fit: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little information in Invariants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Model not flexible enough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02AB47-B21D-AC64-AB64-1CD12F5E0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04" y="3429000"/>
            <a:ext cx="5146948" cy="27121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049ED96-63CA-A19D-5E68-1AF20A8AC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30" y="309025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02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350" y="2056297"/>
            <a:ext cx="6163910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Deformation-gradient based model (DGBM)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69844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Polyconvexity/Ellipticity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Normalization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Growth Condition</a:t>
            </a:r>
          </a:p>
        </p:txBody>
      </p:sp>
    </p:spTree>
    <p:extLst>
      <p:ext uri="{BB962C8B-B14F-4D97-AF65-F5344CB8AC3E}">
        <p14:creationId xmlns:p14="http://schemas.microsoft.com/office/powerpoint/2010/main" val="3581414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39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970836" y="1931708"/>
            <a:ext cx="10193989" cy="4908028"/>
            <a:chOff x="1639316" y="1669866"/>
            <a:chExt cx="9731828" cy="4685514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639316" y="1802398"/>
              <a:ext cx="9731828" cy="4552982"/>
              <a:chOff x="666691" y="1717521"/>
              <a:chExt cx="9731828" cy="4552982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6691" y="1938654"/>
                <a:ext cx="5823678" cy="3884229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37548" y="1717521"/>
                <a:ext cx="3960971" cy="4552982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91452" y="1669866"/>
              <a:ext cx="5042003" cy="49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3 Instances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1    Epochs: 6000    Learn rate: 0.005</a:t>
              </a: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Deformation-gradient based model (DGBM)</a:t>
            </a:r>
          </a:p>
        </p:txBody>
      </p:sp>
    </p:spTree>
    <p:extLst>
      <p:ext uri="{BB962C8B-B14F-4D97-AF65-F5344CB8AC3E}">
        <p14:creationId xmlns:p14="http://schemas.microsoft.com/office/powerpoint/2010/main" val="360915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Uniaxial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D6F8EE-E1B3-CF34-6990-10A75FB65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249833A-11D9-53B5-ABA0-8144B9A97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442D23-9581-C1CC-80F0-74D732AB8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9039943-C4FD-2F4B-03A7-D05C71739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046293C-9025-C0CA-2D77-C1C995AD25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4380FB3-0725-8963-BE25-2E9D974CE8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" y="3050980"/>
            <a:ext cx="10827225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40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4435" y="1957820"/>
            <a:ext cx="10830390" cy="4881915"/>
            <a:chOff x="59142" y="1609918"/>
            <a:chExt cx="10339377" cy="466058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42" y="1609918"/>
              <a:ext cx="6425955" cy="40272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8" y="1717521"/>
              <a:ext cx="3960971" cy="4552982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 - Problems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6DAFE28-1A44-F85B-1DBC-ABC5838ED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49" y="372574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3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41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4436" y="1957820"/>
            <a:ext cx="10830389" cy="4881915"/>
            <a:chOff x="59143" y="1609918"/>
            <a:chExt cx="10339376" cy="466058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43" y="1609918"/>
              <a:ext cx="6425952" cy="40272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8" y="1717521"/>
              <a:ext cx="3960971" cy="4552982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 - Problems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6E305C5-4468-C1F6-B78C-94A432E34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49" y="372574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2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42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5856" y="1957820"/>
            <a:ext cx="10828969" cy="4881915"/>
            <a:chOff x="60499" y="1609918"/>
            <a:chExt cx="10338020" cy="466058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499" y="1609918"/>
              <a:ext cx="6423240" cy="40272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8" y="1717521"/>
              <a:ext cx="3960971" cy="4552982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Deformation-gradient based model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542C9A0-B564-7212-1871-5059D95F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49" y="372574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0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 – Material Symmetry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F9EB894-ADD6-F755-0800-F61BC5AE7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76" y="2104874"/>
            <a:ext cx="5661897" cy="35498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2A53DE8-62AF-B373-8B40-1FF1034C3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3" y="2104874"/>
            <a:ext cx="5661897" cy="35498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F0EE81A-1EC5-64BD-D89C-048650F5B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235" y="5686195"/>
            <a:ext cx="2437973" cy="5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 – Objectivity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F9EB894-ADD6-F755-0800-F61BC5AE7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976" y="2105623"/>
            <a:ext cx="5661897" cy="3548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2A53DE8-62AF-B373-8B40-1FF1034C3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623" y="2105623"/>
            <a:ext cx="5661897" cy="35483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F5BD035-CDCE-01C7-8F19-6E17BF17E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49" y="5708918"/>
            <a:ext cx="2287297" cy="5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35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Deformation-gradient based model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36AA17-4601-0163-E789-6842DECD3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087714"/>
            <a:ext cx="3168352" cy="407676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C9B74D3-114E-CF64-60B5-DDA3EBDF9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087714"/>
            <a:ext cx="4053689" cy="46595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2915D9-2F7E-A1A4-0FFD-D850F2543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582" y="3725743"/>
            <a:ext cx="197811" cy="6826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325694-3E34-C995-AE8C-05813528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118" y="372574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8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826812C-D269-1E0B-7689-B709B29733B7}"/>
              </a:ext>
            </a:extLst>
          </p:cNvPr>
          <p:cNvGrpSpPr/>
          <p:nvPr/>
        </p:nvGrpSpPr>
        <p:grpSpPr>
          <a:xfrm>
            <a:off x="746792" y="1916832"/>
            <a:ext cx="10154128" cy="4465258"/>
            <a:chOff x="767408" y="2179215"/>
            <a:chExt cx="10154128" cy="4465258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121A1561-55AC-3530-7164-CAC588169AC8}"/>
                </a:ext>
              </a:extLst>
            </p:cNvPr>
            <p:cNvGrpSpPr/>
            <p:nvPr/>
          </p:nvGrpSpPr>
          <p:grpSpPr>
            <a:xfrm>
              <a:off x="767408" y="2335306"/>
              <a:ext cx="10154128" cy="4309167"/>
              <a:chOff x="663418" y="1711262"/>
              <a:chExt cx="9693774" cy="4113806"/>
            </a:xfrm>
          </p:grpSpPr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DAA8863B-FF6A-C361-6036-17300BC60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3418" y="1936471"/>
                <a:ext cx="5830224" cy="3888597"/>
              </a:xfrm>
              <a:prstGeom prst="rect">
                <a:avLst/>
              </a:prstGeom>
            </p:spPr>
          </p:pic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D2BF654-98DD-023D-8437-8AD86911D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79764" y="1711262"/>
                <a:ext cx="3877428" cy="3927230"/>
              </a:xfrm>
              <a:prstGeom prst="rect">
                <a:avLst/>
              </a:prstGeom>
            </p:spPr>
          </p:pic>
        </p:grp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514FE0B2-0225-16D3-24CF-D063A24F8016}"/>
                </a:ext>
              </a:extLst>
            </p:cNvPr>
            <p:cNvSpPr/>
            <p:nvPr/>
          </p:nvSpPr>
          <p:spPr>
            <a:xfrm>
              <a:off x="6960096" y="2492896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F556D30-FCCE-F2A2-5369-E46F4DB4525E}"/>
                </a:ext>
              </a:extLst>
            </p:cNvPr>
            <p:cNvSpPr txBox="1"/>
            <p:nvPr/>
          </p:nvSpPr>
          <p:spPr>
            <a:xfrm>
              <a:off x="1458881" y="2179215"/>
              <a:ext cx="6081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DGMB: Layers: 16, 16, 1  Epochs: 8000  Learn rate: 0.01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IBM: Layers: 32, 32, 16, 1  Epochs: 4000  Learning rate: 0.01</a:t>
              </a: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DGBM, IBM Comparison</a:t>
            </a:r>
          </a:p>
        </p:txBody>
      </p:sp>
    </p:spTree>
    <p:extLst>
      <p:ext uri="{BB962C8B-B14F-4D97-AF65-F5344CB8AC3E}">
        <p14:creationId xmlns:p14="http://schemas.microsoft.com/office/powerpoint/2010/main" val="3697015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AAC2F1F-F112-0A40-9EA3-2EDEA0EB0EC4}"/>
              </a:ext>
            </a:extLst>
          </p:cNvPr>
          <p:cNvGrpSpPr/>
          <p:nvPr/>
        </p:nvGrpSpPr>
        <p:grpSpPr>
          <a:xfrm>
            <a:off x="1207283" y="1923331"/>
            <a:ext cx="10149643" cy="4877494"/>
            <a:chOff x="812149" y="2198265"/>
            <a:chExt cx="10149643" cy="4877494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B903788-9BC7-34FA-CEB4-AD2C17BB9ADA}"/>
                </a:ext>
              </a:extLst>
            </p:cNvPr>
            <p:cNvGrpSpPr/>
            <p:nvPr/>
          </p:nvGrpSpPr>
          <p:grpSpPr>
            <a:xfrm>
              <a:off x="812149" y="2335306"/>
              <a:ext cx="10149643" cy="4740453"/>
              <a:chOff x="706131" y="1711262"/>
              <a:chExt cx="9689492" cy="4525539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18002677-0915-E849-2E4C-8366CD18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6131" y="1936471"/>
                <a:ext cx="5744798" cy="3888597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002B99B1-5D68-064A-7AA4-08BB006EB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8530" y="1711262"/>
                <a:ext cx="3937093" cy="4525539"/>
              </a:xfrm>
              <a:prstGeom prst="rect">
                <a:avLst/>
              </a:prstGeom>
            </p:spPr>
          </p:pic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1473870-4E6A-ABFC-3CE5-E3665307FC11}"/>
                </a:ext>
              </a:extLst>
            </p:cNvPr>
            <p:cNvSpPr/>
            <p:nvPr/>
          </p:nvSpPr>
          <p:spPr>
            <a:xfrm>
              <a:off x="6960096" y="2492896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34823F0-2E36-CB9A-6814-92228D87056A}"/>
                </a:ext>
              </a:extLst>
            </p:cNvPr>
            <p:cNvSpPr txBox="1"/>
            <p:nvPr/>
          </p:nvSpPr>
          <p:spPr>
            <a:xfrm>
              <a:off x="1411256" y="2198265"/>
              <a:ext cx="63009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32, 32, 32, 1  Epochs: 300, 750  Learn rate: 0.01, 0.005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Batch size: 512, 1024  Observer: 64  Cubic group: All 24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73464B3E-79B3-54CB-0FE2-EC45AD4CB69C}"/>
              </a:ext>
            </a:extLst>
          </p:cNvPr>
          <p:cNvSpPr txBox="1"/>
          <p:nvPr/>
        </p:nvSpPr>
        <p:spPr>
          <a:xfrm>
            <a:off x="378551" y="2296276"/>
            <a:ext cx="10785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64</a:t>
            </a:r>
          </a:p>
          <a:p>
            <a:pPr algn="ctr"/>
            <a:r>
              <a:rPr lang="de-DE" sz="1400" dirty="0">
                <a:latin typeface="+mj-lt"/>
              </a:rPr>
              <a:t>Observer</a:t>
            </a:r>
          </a:p>
        </p:txBody>
      </p:sp>
    </p:spTree>
    <p:extLst>
      <p:ext uri="{BB962C8B-B14F-4D97-AF65-F5344CB8AC3E}">
        <p14:creationId xmlns:p14="http://schemas.microsoft.com/office/powerpoint/2010/main" val="1057313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002677-0915-E849-2E4C-8366CD18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84" y="2053455"/>
            <a:ext cx="6710560" cy="42073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AA7E01-F20A-4BE0-D01E-B98D444B5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862" y="2060372"/>
            <a:ext cx="4124064" cy="47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2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002677-0915-E849-2E4C-8366CD18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84" y="2054344"/>
            <a:ext cx="6710560" cy="42056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AA7E01-F20A-4BE0-D01E-B98D444B5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862" y="2060372"/>
            <a:ext cx="4124064" cy="47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0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Biaxial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A9DEE-E822-CFC5-306D-CC2C41310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7D615B7-CB76-82F6-C3ED-9298DAD00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45AE65-195C-8DDE-AC6F-7798D826E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29930A-B49C-3C2A-16EC-FE3FC5312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D956A7-EE46-C558-24EC-226E582F7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5928B0-224C-0CAA-020A-47DACFAEEA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1" y="3050980"/>
            <a:ext cx="10827224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90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  <a:p>
            <a:r>
              <a:rPr lang="en-GB" dirty="0"/>
              <a:t>Objectivity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BD0A7C-0A9B-8C40-FB2B-5670112612AD}"/>
              </a:ext>
            </a:extLst>
          </p:cNvPr>
          <p:cNvSpPr txBox="1"/>
          <p:nvPr/>
        </p:nvSpPr>
        <p:spPr>
          <a:xfrm>
            <a:off x="2745419" y="2395784"/>
            <a:ext cx="669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Model trained on shear case only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58CEF1F-12A2-B821-558A-80829D3A83C1}"/>
              </a:ext>
            </a:extLst>
          </p:cNvPr>
          <p:cNvGrpSpPr/>
          <p:nvPr/>
        </p:nvGrpSpPr>
        <p:grpSpPr>
          <a:xfrm>
            <a:off x="905646" y="3068960"/>
            <a:ext cx="10380707" cy="3040470"/>
            <a:chOff x="904981" y="3104370"/>
            <a:chExt cx="10380707" cy="304047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0D84961-BFDA-0F1E-7CC2-424C49F5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65660" y="3104370"/>
              <a:ext cx="3460679" cy="304047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54A1DCF-B912-9FF3-1BE8-1DFB1C70D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4981" y="3104370"/>
              <a:ext cx="3460679" cy="304047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DC2A2A4-0BC4-0B8E-753E-09C166E8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009" y="3104370"/>
              <a:ext cx="3460679" cy="3040470"/>
            </a:xfrm>
            <a:prstGeom prst="rect">
              <a:avLst/>
            </a:prstGeom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83C7870-2E18-BD6B-C7DC-0F61D24AC61A}"/>
              </a:ext>
            </a:extLst>
          </p:cNvPr>
          <p:cNvSpPr txBox="1"/>
          <p:nvPr/>
        </p:nvSpPr>
        <p:spPr>
          <a:xfrm>
            <a:off x="4677968" y="6109430"/>
            <a:ext cx="2827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1000 Evaluation Observers</a:t>
            </a:r>
          </a:p>
        </p:txBody>
      </p:sp>
    </p:spTree>
    <p:extLst>
      <p:ext uri="{BB962C8B-B14F-4D97-AF65-F5344CB8AC3E}">
        <p14:creationId xmlns:p14="http://schemas.microsoft.com/office/powerpoint/2010/main" val="1310132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8A8A9DB5-5240-A8D5-7F75-6E2005A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2DC07D-C22E-2F50-CD3B-48630B1743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34435" y="6457177"/>
            <a:ext cx="648998" cy="212183"/>
          </a:xfrm>
        </p:spPr>
        <p:txBody>
          <a:bodyPr/>
          <a:lstStyle/>
          <a:p>
            <a:fld id="{18D1DAEB-6308-4530-BE9D-727FECA26B12}" type="datetime1">
              <a:rPr lang="de-DE" smtClean="0"/>
              <a:t>20.12.2022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C5B83-90FE-BEB2-5100-EFDE5B83F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D4E57F-1E55-D98B-E422-0A68A67365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27448" y="6457177"/>
            <a:ext cx="9937104" cy="212183"/>
          </a:xfrm>
        </p:spPr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93ABF11-2387-AECB-CCA4-D2A15CBA54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44679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52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2C5BF14-AF27-E5AD-B7BB-F0D07E211CE3}"/>
              </a:ext>
            </a:extLst>
          </p:cNvPr>
          <p:cNvGrpSpPr/>
          <p:nvPr/>
        </p:nvGrpSpPr>
        <p:grpSpPr>
          <a:xfrm>
            <a:off x="1703512" y="2129059"/>
            <a:ext cx="9385444" cy="4464018"/>
            <a:chOff x="1636042" y="1647125"/>
            <a:chExt cx="8959940" cy="426163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72264EEF-4173-B5EA-7E11-AC8F15AF8CF4}"/>
                </a:ext>
              </a:extLst>
            </p:cNvPr>
            <p:cNvGrpSpPr/>
            <p:nvPr/>
          </p:nvGrpSpPr>
          <p:grpSpPr>
            <a:xfrm>
              <a:off x="1636042" y="2009099"/>
              <a:ext cx="8959940" cy="3899661"/>
              <a:chOff x="663417" y="1924222"/>
              <a:chExt cx="8959940" cy="3899661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ADB0D9D7-F86C-E07B-0DF2-25BF13184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3417" y="1937657"/>
                <a:ext cx="5830227" cy="3886226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4AEC386-5892-CD3D-B1C7-CB0F28450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924222"/>
                <a:ext cx="3168351" cy="3719760"/>
              </a:xfrm>
              <a:prstGeom prst="rect">
                <a:avLst/>
              </a:prstGeom>
            </p:spPr>
          </p:pic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C0B136-4525-123D-7FCE-48483BCBACAD}"/>
                </a:ext>
              </a:extLst>
            </p:cNvPr>
            <p:cNvSpPr txBox="1"/>
            <p:nvPr/>
          </p:nvSpPr>
          <p:spPr>
            <a:xfrm>
              <a:off x="2296167" y="1647125"/>
              <a:ext cx="7616138" cy="49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ICNN: Layers: 8, 8, 1  Epochs: 300  Learn rate: 0.002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FFNN: Layers: 32, 32, 16, 9  Epochs: 6000  Learning rate: 0.002  Batch size: 512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95/5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8823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Load Case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483E17-27EF-0C40-A05F-DB4C8E56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/>
        </p:blipFill>
        <p:spPr>
          <a:xfrm>
            <a:off x="1512287" y="2104874"/>
            <a:ext cx="4896281" cy="42206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5DBB09B-0B26-E8FB-D118-04EC94C5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/>
        </p:blipFill>
        <p:spPr>
          <a:xfrm>
            <a:off x="6408569" y="2104873"/>
            <a:ext cx="4896281" cy="422061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95/5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7CD5B2C-0A53-A6E3-7EFF-10B777F9D3A5}"/>
              </a:ext>
            </a:extLst>
          </p:cNvPr>
          <p:cNvSpPr txBox="1"/>
          <p:nvPr/>
        </p:nvSpPr>
        <p:spPr>
          <a:xfrm>
            <a:off x="3503712" y="1710586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+mj-lt"/>
              </a:rPr>
              <a:t>ICNN</a:t>
            </a:r>
            <a:endParaRPr lang="en-GB" dirty="0">
              <a:latin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30CE69-5D1F-8DFF-4A66-28B53A963F98}"/>
              </a:ext>
            </a:extLst>
          </p:cNvPr>
          <p:cNvSpPr txBox="1"/>
          <p:nvPr/>
        </p:nvSpPr>
        <p:spPr>
          <a:xfrm>
            <a:off x="8400256" y="17105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+mj-lt"/>
              </a:rPr>
              <a:t>FFNN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268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Test Load Case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95/5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AFB2F6-479D-C855-F101-38AF66487A56}"/>
              </a:ext>
            </a:extLst>
          </p:cNvPr>
          <p:cNvSpPr txBox="1"/>
          <p:nvPr/>
        </p:nvSpPr>
        <p:spPr>
          <a:xfrm>
            <a:off x="3503712" y="1710586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+mj-lt"/>
              </a:rPr>
              <a:t>ICNN</a:t>
            </a:r>
            <a:endParaRPr lang="en-GB" dirty="0">
              <a:latin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82F833-09BC-7550-92E0-0F64BBBCF6B6}"/>
              </a:ext>
            </a:extLst>
          </p:cNvPr>
          <p:cNvSpPr txBox="1"/>
          <p:nvPr/>
        </p:nvSpPr>
        <p:spPr>
          <a:xfrm>
            <a:off x="8400256" y="17105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+mj-lt"/>
              </a:rPr>
              <a:t>FFNN</a:t>
            </a:r>
            <a:endParaRPr lang="en-GB" dirty="0">
              <a:latin typeface="+mj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C00D726-6707-44A7-3A29-AEC4964E0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/>
        </p:blipFill>
        <p:spPr>
          <a:xfrm>
            <a:off x="1512287" y="2104874"/>
            <a:ext cx="4896281" cy="422061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6B9C40-B0FC-799B-50E4-A98CF48F1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/>
        </p:blipFill>
        <p:spPr>
          <a:xfrm>
            <a:off x="6408569" y="2104873"/>
            <a:ext cx="4896281" cy="42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07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002677-0915-E849-2E4C-8366CD18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467" y="2053455"/>
            <a:ext cx="6713395" cy="42073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AA7E01-F20A-4BE0-D01E-B98D444B5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862" y="2060372"/>
            <a:ext cx="4124064" cy="47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75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  <a:p>
            <a:r>
              <a:rPr lang="en-GB" dirty="0"/>
              <a:t>Objectivity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D84961-BFDA-0F1E-7CC2-424C49F50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0054" y="2210431"/>
            <a:ext cx="4794514" cy="40377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4A1DCF-B912-9FF3-1BE8-1DFB1C70D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32" y="2242515"/>
            <a:ext cx="4794514" cy="39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8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  <a:p>
            <a:r>
              <a:rPr lang="en-GB" dirty="0"/>
              <a:t>Objectivity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D84961-BFDA-0F1E-7CC2-424C49F50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54" y="2123155"/>
            <a:ext cx="4794514" cy="4212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4A1DCF-B912-9FF3-1BE8-1DFB1C70D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123155"/>
            <a:ext cx="4794514" cy="4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8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Shear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B980BE-B069-A683-1913-D58FB9B3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50CC4D-A060-3EB8-8C5F-AA3230E2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D5CCEE-686E-2976-B70B-062CE40D3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456DDF-DCE0-CDEE-530E-406FA3027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2C8EA85-5E80-D6BA-10C1-3D413809A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DB76F9-47A9-618D-39D4-A820C8EC5B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1" y="3052139"/>
            <a:ext cx="10827225" cy="34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Biaxial Test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50E43FA-56D3-E357-7681-BFBE2E49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699EFBF-3331-57A2-B493-FA8BEB02D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434389-EBE2-7AEE-9C2C-DC8B1CE11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3FE90A9-A538-BDF1-D073-8207226D5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C7BC9E-DACF-1115-57AC-D2637F1961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0D2E305-C225-A57D-236A-86B81E0D44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7" y="3050980"/>
            <a:ext cx="10819952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2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Mixed Test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AD28AB-CA04-8994-3565-70B75F15C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FE0209A-B443-31AE-1BA3-791C605A2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6C86C8F-DD82-5226-4FA8-36971B728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29341-F4D6-6752-08A7-4F8AAAC3C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2D4C9B6-3976-2421-890B-88BC47E5B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05761C4-ECFC-E70F-7D58-5CD40DA09E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1" y="3050980"/>
            <a:ext cx="10827224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ABE5A-B23F-BAAD-1284-86F90F76A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</a:t>
            </a:r>
            <a:endParaRPr lang="en-GB" dirty="0"/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D13612-A0CA-90DA-85BA-D3365237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A4497-F0CA-96A4-5ABC-66957CF9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EEC8C9-35AC-4C7C-C728-4C986B62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976224"/>
            <a:ext cx="5482789" cy="39147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8A0AC-57A8-1035-F37C-3B234A1F2061}"/>
              </a:ext>
            </a:extLst>
          </p:cNvPr>
          <p:cNvSpPr txBox="1"/>
          <p:nvPr/>
        </p:nvSpPr>
        <p:spPr>
          <a:xfrm>
            <a:off x="7464152" y="2242971"/>
            <a:ext cx="3241593" cy="854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271888693"/>
      </p:ext>
    </p:extLst>
  </p:cSld>
  <p:clrMapOvr>
    <a:masterClrMapping/>
  </p:clrMapOvr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TUDa_Master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1219</Words>
  <Application>Microsoft Office PowerPoint</Application>
  <PresentationFormat>Breitbild</PresentationFormat>
  <Paragraphs>410</Paragraphs>
  <Slides>57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3" baseType="lpstr">
      <vt:lpstr>Arial</vt:lpstr>
      <vt:lpstr>Arial Black</vt:lpstr>
      <vt:lpstr>Bitstream Charter</vt:lpstr>
      <vt:lpstr>Stafford</vt:lpstr>
      <vt:lpstr>Wingdings</vt:lpstr>
      <vt:lpstr>TUDa Präsentationsvorlage</vt:lpstr>
      <vt:lpstr>Tutorial Machine Learning in Solid Mechanics</vt:lpstr>
      <vt:lpstr>Tutorial Machine Learning in Solid Mechanics</vt:lpstr>
      <vt:lpstr>Task 2</vt:lpstr>
      <vt:lpstr>2 - 1.1</vt:lpstr>
      <vt:lpstr>2 - 1.1</vt:lpstr>
      <vt:lpstr>2 - 1.1</vt:lpstr>
      <vt:lpstr>2 - 1.1</vt:lpstr>
      <vt:lpstr>2 - 1.1</vt:lpstr>
      <vt:lpstr>2 – 2.2</vt:lpstr>
      <vt:lpstr>2 – 2.2</vt:lpstr>
      <vt:lpstr>2 – 2.2</vt:lpstr>
      <vt:lpstr>2 – 2.2</vt:lpstr>
      <vt:lpstr>2 – 2.2</vt:lpstr>
      <vt:lpstr>2 – 2.2</vt:lpstr>
      <vt:lpstr>2 – 2.2</vt:lpstr>
      <vt:lpstr>2 – 3.1</vt:lpstr>
      <vt:lpstr>2 – 3.1</vt:lpstr>
      <vt:lpstr>2 – 3.1</vt:lpstr>
      <vt:lpstr>2 – 3.1</vt:lpstr>
      <vt:lpstr>2 – 3.1</vt:lpstr>
      <vt:lpstr>2 – 3.2</vt:lpstr>
      <vt:lpstr>2 – 3.2</vt:lpstr>
      <vt:lpstr>2 – 3.2</vt:lpstr>
      <vt:lpstr>2 – 3.2</vt:lpstr>
      <vt:lpstr>2 – 3.2</vt:lpstr>
      <vt:lpstr>2 – 3.2</vt:lpstr>
      <vt:lpstr>2 – 3.2</vt:lpstr>
      <vt:lpstr>2 – 3.2</vt:lpstr>
      <vt:lpstr>2 – 4</vt:lpstr>
      <vt:lpstr>2 – 4</vt:lpstr>
      <vt:lpstr>2 – 4</vt:lpstr>
      <vt:lpstr>2 – 4</vt:lpstr>
      <vt:lpstr>Task 3</vt:lpstr>
      <vt:lpstr>3 – 1.2</vt:lpstr>
      <vt:lpstr>3 – 1.2</vt:lpstr>
      <vt:lpstr>3 – 1.2</vt:lpstr>
      <vt:lpstr>3 – 1.2</vt:lpstr>
      <vt:lpstr>3 – 2</vt:lpstr>
      <vt:lpstr>3 – 2</vt:lpstr>
      <vt:lpstr>3 – 2</vt:lpstr>
      <vt:lpstr>3 – 2</vt:lpstr>
      <vt:lpstr>3 – 2</vt:lpstr>
      <vt:lpstr>3 – 2</vt:lpstr>
      <vt:lpstr>3 – 2</vt:lpstr>
      <vt:lpstr>3 – 2</vt:lpstr>
      <vt:lpstr>3 – 2</vt:lpstr>
      <vt:lpstr>3 – 3</vt:lpstr>
      <vt:lpstr>3 – 3</vt:lpstr>
      <vt:lpstr>3 – 3</vt:lpstr>
      <vt:lpstr>3 – 3</vt:lpstr>
      <vt:lpstr>Tutorial Machine Learning in Solid Mechanics</vt:lpstr>
      <vt:lpstr>2 – 4</vt:lpstr>
      <vt:lpstr>2 – 4</vt:lpstr>
      <vt:lpstr>2 – 4</vt:lpstr>
      <vt:lpstr>3 – 3</vt:lpstr>
      <vt:lpstr>3 – 3</vt:lpstr>
      <vt:lpstr>3 –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Fabian Roth</cp:lastModifiedBy>
  <cp:revision>345</cp:revision>
  <dcterms:created xsi:type="dcterms:W3CDTF">2009-12-23T09:42:49Z</dcterms:created>
  <dcterms:modified xsi:type="dcterms:W3CDTF">2022-12-20T17:27:53Z</dcterms:modified>
</cp:coreProperties>
</file>